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5" r:id="rId4"/>
    <p:sldId id="269" r:id="rId5"/>
    <p:sldId id="256" r:id="rId6"/>
    <p:sldId id="257" r:id="rId7"/>
    <p:sldId id="259" r:id="rId8"/>
    <p:sldId id="260" r:id="rId9"/>
    <p:sldId id="261" r:id="rId10"/>
    <p:sldId id="263" r:id="rId11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55952331681604E-2"/>
          <c:y val="3.0871584843026541E-2"/>
          <c:w val="0.90731448967741257"/>
          <c:h val="0.72820504513374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428862021106781E-17"/>
                  <c:y val="-9.784542516830085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B7-41C4-8F06-6E2D640822D9}"/>
                </c:ext>
              </c:extLst>
            </c:dLbl>
            <c:dLbl>
              <c:idx val="1"/>
              <c:layout>
                <c:manualLayout>
                  <c:x val="1.1549075705646146E-3"/>
                  <c:y val="-6.6736399328427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04-4BDC-800F-6E784EAFD821}"/>
                </c:ext>
              </c:extLst>
            </c:dLbl>
            <c:dLbl>
              <c:idx val="2"/>
              <c:layout>
                <c:manualLayout>
                  <c:x val="0"/>
                  <c:y val="-5.2347786045476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04-4BDC-800F-6E784EAFD821}"/>
                </c:ext>
              </c:extLst>
            </c:dLbl>
            <c:dLbl>
              <c:idx val="3"/>
              <c:layout>
                <c:manualLayout>
                  <c:x val="-1.15490757056471E-3"/>
                  <c:y val="1.3360732003238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F9-4786-8F54-176EFC40C984}"/>
                </c:ext>
              </c:extLst>
            </c:dLbl>
            <c:dLbl>
              <c:idx val="4"/>
              <c:layout>
                <c:manualLayout>
                  <c:x val="0"/>
                  <c:y val="-1.06451248562510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A0-4809-97F9-EE87B2BDFD15}"/>
                </c:ext>
              </c:extLst>
            </c:dLbl>
            <c:dLbl>
              <c:idx val="5"/>
              <c:layout>
                <c:manualLayout>
                  <c:x val="0"/>
                  <c:y val="1.3360732003238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F9-4786-8F54-176EFC40C984}"/>
                </c:ext>
              </c:extLst>
            </c:dLbl>
            <c:dLbl>
              <c:idx val="6"/>
              <c:layout>
                <c:manualLayout>
                  <c:x val="0"/>
                  <c:y val="-1.02224955408482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A0-4809-97F9-EE87B2BDFD15}"/>
                </c:ext>
              </c:extLst>
            </c:dLbl>
            <c:dLbl>
              <c:idx val="7"/>
              <c:layout>
                <c:manualLayout>
                  <c:x val="-3.5217708758051723E-3"/>
                  <c:y val="-7.8939088572837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A0-4809-97F9-EE87B2BDFD15}"/>
                </c:ext>
              </c:extLst>
            </c:dLbl>
            <c:dLbl>
              <c:idx val="8"/>
              <c:layout>
                <c:manualLayout>
                  <c:x val="-3.5217708758054308E-3"/>
                  <c:y val="-1.7208255591541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A0-4809-97F9-EE87B2BDFD15}"/>
                </c:ext>
              </c:extLst>
            </c:dLbl>
            <c:dLbl>
              <c:idx val="9"/>
              <c:layout>
                <c:manualLayout>
                  <c:x val="-1.7217347607668042E-16"/>
                  <c:y val="-5.56532217371916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A0-4809-97F9-EE87B2BDFD15}"/>
                </c:ext>
              </c:extLst>
            </c:dLbl>
            <c:dLbl>
              <c:idx val="10"/>
              <c:layout>
                <c:manualLayout>
                  <c:x val="0"/>
                  <c:y val="-1.76308849069445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A0-4809-97F9-EE87B2BDFD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Канск</c:v>
                </c:pt>
                <c:pt idx="1">
                  <c:v>Канский район</c:v>
                </c:pt>
                <c:pt idx="2">
                  <c:v>Абанский район</c:v>
                </c:pt>
                <c:pt idx="3">
                  <c:v>Ирбейский район</c:v>
                </c:pt>
                <c:pt idx="4">
                  <c:v>Иланский район</c:v>
                </c:pt>
                <c:pt idx="5">
                  <c:v>Н-Ингашский район</c:v>
                </c:pt>
                <c:pt idx="6">
                  <c:v>Рыбинский район</c:v>
                </c:pt>
                <c:pt idx="7">
                  <c:v>Тасеевский район</c:v>
                </c:pt>
                <c:pt idx="8">
                  <c:v>Уярский район</c:v>
                </c:pt>
                <c:pt idx="9">
                  <c:v>Прочие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61</c:v>
                </c:pt>
                <c:pt idx="1">
                  <c:v>41</c:v>
                </c:pt>
                <c:pt idx="2">
                  <c:v>12</c:v>
                </c:pt>
                <c:pt idx="3">
                  <c:v>4</c:v>
                </c:pt>
                <c:pt idx="4">
                  <c:v>6</c:v>
                </c:pt>
                <c:pt idx="5">
                  <c:v>18</c:v>
                </c:pt>
                <c:pt idx="6">
                  <c:v>31</c:v>
                </c:pt>
                <c:pt idx="7">
                  <c:v>7</c:v>
                </c:pt>
                <c:pt idx="8">
                  <c:v>7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4-4BDC-800F-6E784EAFD8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9774927"/>
        <c:axId val="459775343"/>
      </c:barChart>
      <c:catAx>
        <c:axId val="45977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775343"/>
        <c:crosses val="autoZero"/>
        <c:auto val="1"/>
        <c:lblAlgn val="ctr"/>
        <c:lblOffset val="100"/>
        <c:noMultiLvlLbl val="0"/>
      </c:catAx>
      <c:valAx>
        <c:axId val="45977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774927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Возраст детей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735851824779172E-2"/>
          <c:y val="0.11141818995043752"/>
          <c:w val="0.8877263475811622"/>
          <c:h val="0.75456186427569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01.07.2024-31.12.2024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49075705646146E-3"/>
                  <c:y val="-6.6736399328427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51-4A9B-BA24-393F397E0300}"/>
                </c:ext>
              </c:extLst>
            </c:dLbl>
            <c:dLbl>
              <c:idx val="1"/>
              <c:layout>
                <c:manualLayout>
                  <c:x val="0"/>
                  <c:y val="-5.2347786045476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51-4A9B-BA24-393F397E0300}"/>
                </c:ext>
              </c:extLst>
            </c:dLbl>
            <c:dLbl>
              <c:idx val="2"/>
              <c:layout>
                <c:manualLayout>
                  <c:x val="-1.15490757056471E-3"/>
                  <c:y val="1.3360732003238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51-4A9B-BA24-393F397E0300}"/>
                </c:ext>
              </c:extLst>
            </c:dLbl>
            <c:dLbl>
              <c:idx val="3"/>
              <c:layout>
                <c:manualLayout>
                  <c:x val="0"/>
                  <c:y val="-1.03583324270925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51-4A9B-BA24-393F397E0300}"/>
                </c:ext>
              </c:extLst>
            </c:dLbl>
            <c:dLbl>
              <c:idx val="4"/>
              <c:layout>
                <c:manualLayout>
                  <c:x val="-2.7563000990097719E-3"/>
                  <c:y val="-1.08610064679414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51-4A9B-BA24-393F397E0300}"/>
                </c:ext>
              </c:extLst>
            </c:dLbl>
            <c:dLbl>
              <c:idx val="5"/>
              <c:layout>
                <c:manualLayout>
                  <c:x val="0"/>
                  <c:y val="1.3360732003238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51-4A9B-BA24-393F397E03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4-6 лет</c:v>
                </c:pt>
                <c:pt idx="1">
                  <c:v>7-10 лет</c:v>
                </c:pt>
                <c:pt idx="2">
                  <c:v>11-13 лет</c:v>
                </c:pt>
                <c:pt idx="3">
                  <c:v>13-12 лет</c:v>
                </c:pt>
                <c:pt idx="4">
                  <c:v>16-18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</c:v>
                </c:pt>
                <c:pt idx="1">
                  <c:v>41</c:v>
                </c:pt>
                <c:pt idx="2">
                  <c:v>54</c:v>
                </c:pt>
                <c:pt idx="3">
                  <c:v>53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51-4A9B-BA24-393F397E03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9774927"/>
        <c:axId val="459775343"/>
      </c:barChart>
      <c:catAx>
        <c:axId val="45977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775343"/>
        <c:crosses val="autoZero"/>
        <c:auto val="1"/>
        <c:lblAlgn val="ctr"/>
        <c:lblOffset val="100"/>
        <c:noMultiLvlLbl val="0"/>
      </c:catAx>
      <c:valAx>
        <c:axId val="45977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774927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Основания помещения в стационарные отделения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01.07.2024-31.12.2024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265792368333459E-17"/>
                  <c:y val="-8.38697310394563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50-4F8E-B214-68D2FB1C21B4}"/>
                </c:ext>
              </c:extLst>
            </c:dLbl>
            <c:dLbl>
              <c:idx val="1"/>
              <c:layout>
                <c:manualLayout>
                  <c:x val="1.1549075705646146E-3"/>
                  <c:y val="-6.6736399328427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04-4BDC-800F-6E784EAFD821}"/>
                </c:ext>
              </c:extLst>
            </c:dLbl>
            <c:dLbl>
              <c:idx val="2"/>
              <c:layout>
                <c:manualLayout>
                  <c:x val="0"/>
                  <c:y val="-5.2347786045476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04-4BDC-800F-6E784EAFD821}"/>
                </c:ext>
              </c:extLst>
            </c:dLbl>
            <c:dLbl>
              <c:idx val="3"/>
              <c:layout>
                <c:manualLayout>
                  <c:x val="-1.15490757056471E-3"/>
                  <c:y val="1.3360732003238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CB-4887-BCC6-FC3EE00BB488}"/>
                </c:ext>
              </c:extLst>
            </c:dLbl>
            <c:dLbl>
              <c:idx val="4"/>
              <c:layout>
                <c:manualLayout>
                  <c:x val="0"/>
                  <c:y val="-9.648730119583020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50-4F8E-B214-68D2FB1C21B4}"/>
                </c:ext>
              </c:extLst>
            </c:dLbl>
            <c:dLbl>
              <c:idx val="5"/>
              <c:layout>
                <c:manualLayout>
                  <c:x val="0"/>
                  <c:y val="1.3360732003238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CB-4887-BCC6-FC3EE00BB4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Всего, из них:</c:v>
                </c:pt>
                <c:pt idx="1">
                  <c:v>Заявление ребенка</c:v>
                </c:pt>
                <c:pt idx="2">
                  <c:v>Заявление родителя</c:v>
                </c:pt>
                <c:pt idx="3">
                  <c:v>Направление органов СЗН</c:v>
                </c:pt>
                <c:pt idx="4">
                  <c:v>Акт оперативного дежурного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191</c:v>
                </c:pt>
                <c:pt idx="1">
                  <c:v>11</c:v>
                </c:pt>
                <c:pt idx="2">
                  <c:v>21</c:v>
                </c:pt>
                <c:pt idx="3">
                  <c:v>3</c:v>
                </c:pt>
                <c:pt idx="4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4-4BDC-800F-6E784EAFD8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9774927"/>
        <c:axId val="459775343"/>
      </c:barChart>
      <c:catAx>
        <c:axId val="45977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775343"/>
        <c:crosses val="autoZero"/>
        <c:auto val="1"/>
        <c:lblAlgn val="ctr"/>
        <c:lblOffset val="100"/>
        <c:noMultiLvlLbl val="0"/>
      </c:catAx>
      <c:valAx>
        <c:axId val="45977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774927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179044045675606E-2"/>
          <c:y val="0.90851862284783447"/>
          <c:w val="0.45061665161191472"/>
          <c:h val="8.0086554073646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Выбытие</a:t>
            </a:r>
            <a:r>
              <a:rPr lang="ru-RU" baseline="0" dirty="0" smtClean="0"/>
              <a:t> 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01.07.2024-31.12.2024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265792368333459E-17"/>
                  <c:y val="-9.648730119583587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E5-41FF-91DF-861EA185B8FF}"/>
                </c:ext>
              </c:extLst>
            </c:dLbl>
            <c:dLbl>
              <c:idx val="1"/>
              <c:layout>
                <c:manualLayout>
                  <c:x val="1.1549075705646146E-3"/>
                  <c:y val="-6.6736399328427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E5-41FF-91DF-861EA185B8FF}"/>
                </c:ext>
              </c:extLst>
            </c:dLbl>
            <c:dLbl>
              <c:idx val="2"/>
              <c:layout>
                <c:manualLayout>
                  <c:x val="0"/>
                  <c:y val="-5.2347786045476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E5-41FF-91DF-861EA185B8FF}"/>
                </c:ext>
              </c:extLst>
            </c:dLbl>
            <c:dLbl>
              <c:idx val="3"/>
              <c:layout>
                <c:manualLayout>
                  <c:x val="-1.15490757056471E-3"/>
                  <c:y val="1.3360732003238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E5-41FF-91DF-861EA185B8FF}"/>
                </c:ext>
              </c:extLst>
            </c:dLbl>
            <c:dLbl>
              <c:idx val="5"/>
              <c:layout>
                <c:manualLayout>
                  <c:x val="0"/>
                  <c:y val="1.3360732003238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E5-41FF-91DF-861EA185B8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Всего, из них:</c:v>
                </c:pt>
                <c:pt idx="1">
                  <c:v>Выбывшие в кровную семью (только родители</c:v>
                </c:pt>
                <c:pt idx="2">
                  <c:v>Выбывшие в замещающую семью</c:v>
                </c:pt>
                <c:pt idx="3">
                  <c:v>Выбывшие в детский дом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169</c:v>
                </c:pt>
                <c:pt idx="1">
                  <c:v>118</c:v>
                </c:pt>
                <c:pt idx="2">
                  <c:v>12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E5-41FF-91DF-861EA185B8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9774927"/>
        <c:axId val="459775343"/>
      </c:barChart>
      <c:catAx>
        <c:axId val="45977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775343"/>
        <c:crosses val="autoZero"/>
        <c:auto val="1"/>
        <c:lblAlgn val="ctr"/>
        <c:lblOffset val="100"/>
        <c:noMultiLvlLbl val="0"/>
      </c:catAx>
      <c:valAx>
        <c:axId val="45977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774927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179044045675606E-2"/>
          <c:y val="0.90851862284783447"/>
          <c:w val="0.45061665161191472"/>
          <c:h val="8.0086554073646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Основания обслуживания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549075705646146E-3"/>
                  <c:y val="-6.6736399328427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04-4BDC-800F-6E784EAFD821}"/>
                </c:ext>
              </c:extLst>
            </c:dLbl>
            <c:dLbl>
              <c:idx val="2"/>
              <c:layout>
                <c:manualLayout>
                  <c:x val="0"/>
                  <c:y val="-5.2347786045476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04-4BDC-800F-6E784EAFD821}"/>
                </c:ext>
              </c:extLst>
            </c:dLbl>
            <c:dLbl>
              <c:idx val="3"/>
              <c:layout>
                <c:manualLayout>
                  <c:x val="-1.15490757056471E-3"/>
                  <c:y val="1.3360732003238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CB-4887-BCC6-FC3EE00BB488}"/>
                </c:ext>
              </c:extLst>
            </c:dLbl>
            <c:dLbl>
              <c:idx val="5"/>
              <c:layout>
                <c:manualLayout>
                  <c:x val="0"/>
                  <c:y val="1.3360732003238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CB-4887-BCC6-FC3EE00BB4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Всего, из них:</c:v>
                </c:pt>
                <c:pt idx="1">
                  <c:v>Заявление ребенка</c:v>
                </c:pt>
                <c:pt idx="2">
                  <c:v>Заявление родителя</c:v>
                </c:pt>
                <c:pt idx="3">
                  <c:v>Направление органов СЗН</c:v>
                </c:pt>
                <c:pt idx="4">
                  <c:v>Постановление лица, производящего дознание, следователя в случаях задержания, осуждение родителей</c:v>
                </c:pt>
                <c:pt idx="5">
                  <c:v>Акт оперативного дежурного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335</c:v>
                </c:pt>
                <c:pt idx="1">
                  <c:v>13</c:v>
                </c:pt>
                <c:pt idx="2">
                  <c:v>39</c:v>
                </c:pt>
                <c:pt idx="3">
                  <c:v>52</c:v>
                </c:pt>
                <c:pt idx="4">
                  <c:v>4</c:v>
                </c:pt>
                <c:pt idx="5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4-4BDC-800F-6E784EAFD8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8.5871202681459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04-4BDC-800F-6E784EAFD821}"/>
                </c:ext>
              </c:extLst>
            </c:dLbl>
            <c:dLbl>
              <c:idx val="2"/>
              <c:layout>
                <c:manualLayout>
                  <c:x val="-1.1549075705646675E-3"/>
                  <c:y val="-9.61534647446206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CB-4887-BCC6-FC3EE00BB488}"/>
                </c:ext>
              </c:extLst>
            </c:dLbl>
            <c:dLbl>
              <c:idx val="5"/>
              <c:layout>
                <c:manualLayout>
                  <c:x val="0"/>
                  <c:y val="1.33607320032388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CB-4887-BCC6-FC3EE00BB4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Всего, из них:</c:v>
                </c:pt>
                <c:pt idx="1">
                  <c:v>Заявление ребенка</c:v>
                </c:pt>
                <c:pt idx="2">
                  <c:v>Заявление родителя</c:v>
                </c:pt>
                <c:pt idx="3">
                  <c:v>Направление органов СЗН</c:v>
                </c:pt>
                <c:pt idx="4">
                  <c:v>Постановление лица, производящего дознание, следователя в случаях задержания, осуждение родителей</c:v>
                </c:pt>
                <c:pt idx="5">
                  <c:v>Акт оперативного дежурного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361</c:v>
                </c:pt>
                <c:pt idx="1">
                  <c:v>22</c:v>
                </c:pt>
                <c:pt idx="2">
                  <c:v>47</c:v>
                </c:pt>
                <c:pt idx="3">
                  <c:v>6</c:v>
                </c:pt>
                <c:pt idx="4">
                  <c:v>4</c:v>
                </c:pt>
                <c:pt idx="5">
                  <c:v>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04-4BDC-800F-6E784EAFD8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9774927"/>
        <c:axId val="459775343"/>
      </c:barChart>
      <c:catAx>
        <c:axId val="45977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775343"/>
        <c:crosses val="autoZero"/>
        <c:auto val="1"/>
        <c:lblAlgn val="ctr"/>
        <c:lblOffset val="100"/>
        <c:noMultiLvlLbl val="0"/>
      </c:catAx>
      <c:valAx>
        <c:axId val="45977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774927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27948726832624"/>
          <c:y val="0.89862244937555347"/>
          <c:w val="0.27696968720224913"/>
          <c:h val="8.0086554073646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 smtClean="0">
                <a:effectLst/>
              </a:rPr>
              <a:t>Категории детей, обслуженных в стационарных отделениях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2023 -  335 детей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549075705646146E-3"/>
                  <c:y val="-6.6736399328427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04-4BDC-800F-6E784EAFD821}"/>
                </c:ext>
              </c:extLst>
            </c:dLbl>
            <c:dLbl>
              <c:idx val="2"/>
              <c:layout>
                <c:manualLayout>
                  <c:x val="0"/>
                  <c:y val="-5.2347786045476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04-4BDC-800F-6E784EAFD821}"/>
                </c:ext>
              </c:extLst>
            </c:dLbl>
            <c:dLbl>
              <c:idx val="3"/>
              <c:layout>
                <c:manualLayout>
                  <c:x val="-1.15490757056471E-3"/>
                  <c:y val="1.3360732003238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F9-4786-8F54-176EFC40C984}"/>
                </c:ext>
              </c:extLst>
            </c:dLbl>
            <c:dLbl>
              <c:idx val="5"/>
              <c:layout>
                <c:manualLayout>
                  <c:x val="0"/>
                  <c:y val="1.3360732003238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F9-4786-8F54-176EFC40C9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1">
                  <c:v>Оставшиеся без попечения родителей</c:v>
                </c:pt>
                <c:pt idx="2">
                  <c:v>Проживающие в семьях, находящихся в СОП</c:v>
                </c:pt>
                <c:pt idx="3">
                  <c:v>Самовольно оставившие семью</c:v>
                </c:pt>
                <c:pt idx="4">
                  <c:v>Самовольно ушедшие из учреждений для детей сирот и др.</c:v>
                </c:pt>
                <c:pt idx="5">
                  <c:v>Оказавшиеся в иной ТЖС</c:v>
                </c:pt>
                <c:pt idx="6">
                  <c:v>Добровольно обратившиеся за помощью дети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147</c:v>
                </c:pt>
                <c:pt idx="2">
                  <c:v>124</c:v>
                </c:pt>
                <c:pt idx="3">
                  <c:v>5</c:v>
                </c:pt>
                <c:pt idx="4">
                  <c:v>0</c:v>
                </c:pt>
                <c:pt idx="5">
                  <c:v>59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4-4BDC-800F-6E784EAFD8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2024- 361 ребенок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8.5871202681459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04-4BDC-800F-6E784EAFD821}"/>
                </c:ext>
              </c:extLst>
            </c:dLbl>
            <c:dLbl>
              <c:idx val="2"/>
              <c:layout>
                <c:manualLayout>
                  <c:x val="-1.1549075705646675E-3"/>
                  <c:y val="-9.61534647446206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F9-4786-8F54-176EFC40C984}"/>
                </c:ext>
              </c:extLst>
            </c:dLbl>
            <c:dLbl>
              <c:idx val="5"/>
              <c:layout>
                <c:manualLayout>
                  <c:x val="0"/>
                  <c:y val="1.33607320032388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F9-4786-8F54-176EFC40C9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1">
                  <c:v>Оставшиеся без попечения родителей</c:v>
                </c:pt>
                <c:pt idx="2">
                  <c:v>Проживающие в семьях, находящихся в СОП</c:v>
                </c:pt>
                <c:pt idx="3">
                  <c:v>Самовольно оставившие семью</c:v>
                </c:pt>
                <c:pt idx="4">
                  <c:v>Самовольно ушедшие из учреждений для детей сирот и др.</c:v>
                </c:pt>
                <c:pt idx="5">
                  <c:v>Оказавшиеся в иной ТЖС</c:v>
                </c:pt>
                <c:pt idx="6">
                  <c:v>Добровольно обратившиеся за помощью дети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1">
                  <c:v>22</c:v>
                </c:pt>
                <c:pt idx="2">
                  <c:v>147</c:v>
                </c:pt>
                <c:pt idx="3">
                  <c:v>0</c:v>
                </c:pt>
                <c:pt idx="4">
                  <c:v>2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04-4BDC-800F-6E784EAFD8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9774927"/>
        <c:axId val="459775343"/>
      </c:barChart>
      <c:catAx>
        <c:axId val="45977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775343"/>
        <c:crosses val="autoZero"/>
        <c:auto val="1"/>
        <c:lblAlgn val="ctr"/>
        <c:lblOffset val="100"/>
        <c:noMultiLvlLbl val="0"/>
      </c:catAx>
      <c:valAx>
        <c:axId val="45977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774927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12849740271709"/>
          <c:y val="0.91770572971672648"/>
          <c:w val="0.27696968720224913"/>
          <c:h val="8.0086554073646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 smtClean="0">
                <a:effectLst/>
              </a:rPr>
              <a:t>Число детей, выбывших из учреждения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549075705646146E-3"/>
                  <c:y val="-6.6736399328427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59-4349-B1EC-821934454770}"/>
                </c:ext>
              </c:extLst>
            </c:dLbl>
            <c:dLbl>
              <c:idx val="2"/>
              <c:layout>
                <c:manualLayout>
                  <c:x val="0"/>
                  <c:y val="-5.2347786045476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59-4349-B1EC-821934454770}"/>
                </c:ext>
              </c:extLst>
            </c:dLbl>
            <c:dLbl>
              <c:idx val="3"/>
              <c:layout>
                <c:manualLayout>
                  <c:x val="-1.15490757056471E-3"/>
                  <c:y val="1.33607320032380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959-4349-B1EC-821934454770}"/>
                </c:ext>
              </c:extLst>
            </c:dLbl>
            <c:dLbl>
              <c:idx val="4"/>
              <c:layout>
                <c:manualLayout>
                  <c:x val="-8.4418756065483229E-17"/>
                  <c:y val="-1.754107773504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959-4349-B1EC-821934454770}"/>
                </c:ext>
              </c:extLst>
            </c:dLbl>
            <c:dLbl>
              <c:idx val="5"/>
              <c:layout>
                <c:manualLayout>
                  <c:x val="0"/>
                  <c:y val="1.3360732003238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59-4349-B1EC-8219344547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1">
                  <c:v>Всего, из них:</c:v>
                </c:pt>
                <c:pt idx="2">
                  <c:v>под опеку</c:v>
                </c:pt>
                <c:pt idx="3">
                  <c:v>в родные семьи</c:v>
                </c:pt>
                <c:pt idx="4">
                  <c:v>в государственные учреждения</c:v>
                </c:pt>
                <c:pt idx="5">
                  <c:v>в учебные заведения</c:v>
                </c:pt>
                <c:pt idx="6">
                  <c:v>другие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270</c:v>
                </c:pt>
                <c:pt idx="2">
                  <c:v>23</c:v>
                </c:pt>
                <c:pt idx="3">
                  <c:v>146</c:v>
                </c:pt>
                <c:pt idx="4">
                  <c:v>99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59-4349-B1EC-8219344547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8.5871202681459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959-4349-B1EC-821934454770}"/>
                </c:ext>
              </c:extLst>
            </c:dLbl>
            <c:dLbl>
              <c:idx val="2"/>
              <c:layout>
                <c:manualLayout>
                  <c:x val="-1.1549075705646675E-3"/>
                  <c:y val="-9.61534647446206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959-4349-B1EC-821934454770}"/>
                </c:ext>
              </c:extLst>
            </c:dLbl>
            <c:dLbl>
              <c:idx val="3"/>
              <c:layout>
                <c:manualLayout>
                  <c:x val="1.1511781537929661E-3"/>
                  <c:y val="-9.54969835689059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959-4349-B1EC-821934454770}"/>
                </c:ext>
              </c:extLst>
            </c:dLbl>
            <c:dLbl>
              <c:idx val="4"/>
              <c:layout>
                <c:manualLayout>
                  <c:x val="-1.1511781537930504E-3"/>
                  <c:y val="2.43737071033602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959-4349-B1EC-821934454770}"/>
                </c:ext>
              </c:extLst>
            </c:dLbl>
            <c:dLbl>
              <c:idx val="5"/>
              <c:layout>
                <c:manualLayout>
                  <c:x val="0"/>
                  <c:y val="1.33607320032388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959-4349-B1EC-8219344547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1">
                  <c:v>Всего, из них:</c:v>
                </c:pt>
                <c:pt idx="2">
                  <c:v>под опеку</c:v>
                </c:pt>
                <c:pt idx="3">
                  <c:v>в родные семьи</c:v>
                </c:pt>
                <c:pt idx="4">
                  <c:v>в государственные учреждения</c:v>
                </c:pt>
                <c:pt idx="5">
                  <c:v>в учебные заведения</c:v>
                </c:pt>
                <c:pt idx="6">
                  <c:v>другие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1">
                  <c:v>239</c:v>
                </c:pt>
                <c:pt idx="2">
                  <c:v>26</c:v>
                </c:pt>
                <c:pt idx="3">
                  <c:v>245</c:v>
                </c:pt>
                <c:pt idx="4">
                  <c:v>65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59-4349-B1EC-82193445477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9774927"/>
        <c:axId val="459775343"/>
      </c:barChart>
      <c:catAx>
        <c:axId val="45977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775343"/>
        <c:crosses val="autoZero"/>
        <c:auto val="1"/>
        <c:lblAlgn val="ctr"/>
        <c:lblOffset val="100"/>
        <c:noMultiLvlLbl val="0"/>
      </c:catAx>
      <c:valAx>
        <c:axId val="45977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774927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12849740271709"/>
          <c:y val="0.91770572971672648"/>
          <c:w val="0.27696968720224913"/>
          <c:h val="8.0086554073646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3AF-E339-4E8C-802D-F1FCE0E58C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C3A-7C6B-4DB4-895C-2F1D51AF9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4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3AF-E339-4E8C-802D-F1FCE0E58C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C3A-7C6B-4DB4-895C-2F1D51AF9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1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3AF-E339-4E8C-802D-F1FCE0E58C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C3A-7C6B-4DB4-895C-2F1D51AF9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9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3AF-E339-4E8C-802D-F1FCE0E58C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C3A-7C6B-4DB4-895C-2F1D51AF9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6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3AF-E339-4E8C-802D-F1FCE0E58C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C3A-7C6B-4DB4-895C-2F1D51AF9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8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3AF-E339-4E8C-802D-F1FCE0E58C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C3A-7C6B-4DB4-895C-2F1D51AF9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7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3AF-E339-4E8C-802D-F1FCE0E58C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C3A-7C6B-4DB4-895C-2F1D51AF9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3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3AF-E339-4E8C-802D-F1FCE0E58C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C3A-7C6B-4DB4-895C-2F1D51AF9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3AF-E339-4E8C-802D-F1FCE0E58C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C3A-7C6B-4DB4-895C-2F1D51AF9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7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3AF-E339-4E8C-802D-F1FCE0E58C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C3A-7C6B-4DB4-895C-2F1D51AF9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3AF-E339-4E8C-802D-F1FCE0E58C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DC3A-7C6B-4DB4-895C-2F1D51AF9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F63AF-E339-4E8C-802D-F1FCE0E58C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DC3A-7C6B-4DB4-895C-2F1D51AF9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7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690" y="508592"/>
            <a:ext cx="11298620" cy="15102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Специальный проект </a:t>
            </a:r>
            <a:r>
              <a:rPr lang="ru-RU" b="1" dirty="0" smtClean="0">
                <a:solidFill>
                  <a:schemeClr val="accent1"/>
                </a:solidFill>
              </a:rPr>
              <a:t>«Вызов»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КГКУ СО Центр семьи «Канский»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0" y="2410691"/>
            <a:ext cx="5699541" cy="427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5170" y="3813682"/>
            <a:ext cx="5450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Адрес</a:t>
            </a:r>
            <a:r>
              <a:rPr lang="ru-RU" b="1" dirty="0"/>
              <a:t>: 663614, Красноярский край, г. Канск, Северный </a:t>
            </a:r>
            <a:r>
              <a:rPr lang="ru-RU" b="1" dirty="0" err="1"/>
              <a:t>мкр</a:t>
            </a:r>
            <a:r>
              <a:rPr lang="ru-RU" b="1" dirty="0"/>
              <a:t>. 5/1, стр. 1</a:t>
            </a:r>
          </a:p>
          <a:p>
            <a:r>
              <a:rPr lang="ru-RU" b="1" dirty="0"/>
              <a:t>Телефоны для справок: 8 (39161) 3-59-84</a:t>
            </a:r>
          </a:p>
          <a:p>
            <a:r>
              <a:rPr lang="ru-RU" b="1" dirty="0"/>
              <a:t>Тел: 8 (39161) 3-37-81</a:t>
            </a:r>
          </a:p>
          <a:p>
            <a:r>
              <a:rPr lang="ru-RU" b="1" dirty="0"/>
              <a:t>Электронная почта: kansk_srcn@mail.ru</a:t>
            </a:r>
          </a:p>
          <a:p>
            <a:endParaRPr lang="ru-RU" b="1" dirty="0" smtClean="0"/>
          </a:p>
          <a:p>
            <a:r>
              <a:rPr lang="ru-RU" b="1" dirty="0" smtClean="0"/>
              <a:t>Филиал</a:t>
            </a:r>
            <a:endParaRPr lang="ru-RU" b="1" dirty="0"/>
          </a:p>
          <a:p>
            <a:r>
              <a:rPr lang="ru-RU" b="1" dirty="0"/>
              <a:t>Адрес: 663806, Красноярский край, Иланский район, с. </a:t>
            </a:r>
            <a:r>
              <a:rPr lang="ru-RU" b="1" dirty="0" err="1"/>
              <a:t>Карапсель</a:t>
            </a:r>
            <a:r>
              <a:rPr lang="ru-RU" b="1" dirty="0"/>
              <a:t>, ул. Гагарина, д. 11</a:t>
            </a:r>
          </a:p>
          <a:p>
            <a:r>
              <a:rPr lang="ru-RU" b="1" dirty="0"/>
              <a:t>Телефон: 8 (39173) </a:t>
            </a:r>
            <a:r>
              <a:rPr lang="ru-RU" b="1" dirty="0" smtClean="0"/>
              <a:t>78-2-17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1943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197" y="270260"/>
            <a:ext cx="4500066" cy="307809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Число детей, выбывших из учреждения  в 2023 году</a:t>
            </a:r>
            <a:endParaRPr lang="ru-RU" sz="1400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602681" y="181098"/>
            <a:ext cx="4949689" cy="30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Число детей, выбывших из учреждения в 2024 году</a:t>
            </a:r>
            <a:endParaRPr lang="ru-RU" sz="14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97726"/>
              </p:ext>
            </p:extLst>
          </p:nvPr>
        </p:nvGraphicFramePr>
        <p:xfrm>
          <a:off x="197180" y="578069"/>
          <a:ext cx="5479225" cy="2574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7853">
                  <a:extLst>
                    <a:ext uri="{9D8B030D-6E8A-4147-A177-3AD203B41FA5}">
                      <a16:colId xmlns:a16="http://schemas.microsoft.com/office/drawing/2014/main" val="2053435911"/>
                    </a:ext>
                  </a:extLst>
                </a:gridCol>
                <a:gridCol w="721372">
                  <a:extLst>
                    <a:ext uri="{9D8B030D-6E8A-4147-A177-3AD203B41FA5}">
                      <a16:colId xmlns:a16="http://schemas.microsoft.com/office/drawing/2014/main" val="2258413531"/>
                    </a:ext>
                  </a:extLst>
                </a:gridCol>
              </a:tblGrid>
              <a:tr h="255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Всего, из них: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2591033"/>
                  </a:ext>
                </a:extLst>
              </a:tr>
              <a:tr h="255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 под опеку, попечение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389805"/>
                  </a:ext>
                </a:extLst>
              </a:tr>
              <a:tr h="255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 на усыновление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1525077"/>
                  </a:ext>
                </a:extLst>
              </a:tr>
              <a:tr h="255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 в родные семьи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9493357"/>
                  </a:ext>
                </a:extLst>
              </a:tr>
              <a:tr h="228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 в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государственные.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органов образования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2676356"/>
                  </a:ext>
                </a:extLst>
              </a:tr>
              <a:tr h="300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 в учебные заведения среднего, высшего образования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175856"/>
                  </a:ext>
                </a:extLst>
              </a:tr>
              <a:tr h="255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 трудоустроено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642664"/>
                  </a:ext>
                </a:extLst>
              </a:tr>
              <a:tr h="255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 в приемные семьи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3512350"/>
                  </a:ext>
                </a:extLst>
              </a:tr>
              <a:tr h="255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16.8 в семейную воспитательную группу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8092004"/>
                  </a:ext>
                </a:extLst>
              </a:tr>
              <a:tr h="255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16.9 другие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8099358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316689"/>
              </p:ext>
            </p:extLst>
          </p:nvPr>
        </p:nvGraphicFramePr>
        <p:xfrm>
          <a:off x="6424551" y="488908"/>
          <a:ext cx="5389078" cy="2663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8289">
                  <a:extLst>
                    <a:ext uri="{9D8B030D-6E8A-4147-A177-3AD203B41FA5}">
                      <a16:colId xmlns:a16="http://schemas.microsoft.com/office/drawing/2014/main" val="2559922664"/>
                    </a:ext>
                  </a:extLst>
                </a:gridCol>
                <a:gridCol w="660789">
                  <a:extLst>
                    <a:ext uri="{9D8B030D-6E8A-4147-A177-3AD203B41FA5}">
                      <a16:colId xmlns:a16="http://schemas.microsoft.com/office/drawing/2014/main" val="205057061"/>
                    </a:ext>
                  </a:extLst>
                </a:gridCol>
              </a:tblGrid>
              <a:tr h="265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Всего, из них: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0545120"/>
                  </a:ext>
                </a:extLst>
              </a:tr>
              <a:tr h="265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 под опеку, попечение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1092283"/>
                  </a:ext>
                </a:extLst>
              </a:tr>
              <a:tr h="265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 на усыновление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1316390"/>
                  </a:ext>
                </a:extLst>
              </a:tr>
              <a:tr h="265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 в родные семьи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7308513"/>
                  </a:ext>
                </a:extLst>
              </a:tr>
              <a:tr h="224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 в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органов образования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4332361"/>
                  </a:ext>
                </a:extLst>
              </a:tr>
              <a:tr h="312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 в учебные заведения среднего, высшего образования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7265056"/>
                  </a:ext>
                </a:extLst>
              </a:tr>
              <a:tr h="265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 трудоустроено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9762610"/>
                  </a:ext>
                </a:extLst>
              </a:tr>
              <a:tr h="265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 в приемные семьи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4055661"/>
                  </a:ext>
                </a:extLst>
              </a:tr>
              <a:tr h="265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16.8 в семейную воспитательную группу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4725022"/>
                  </a:ext>
                </a:extLst>
              </a:tr>
              <a:tr h="265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16.9 другие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4281041"/>
                  </a:ext>
                </a:extLst>
              </a:tr>
            </a:tbl>
          </a:graphicData>
        </a:graphic>
      </p:graphicFrame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830118"/>
              </p:ext>
            </p:extLst>
          </p:nvPr>
        </p:nvGraphicFramePr>
        <p:xfrm>
          <a:off x="523197" y="3404664"/>
          <a:ext cx="11032176" cy="317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293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018623"/>
              </p:ext>
            </p:extLst>
          </p:nvPr>
        </p:nvGraphicFramePr>
        <p:xfrm>
          <a:off x="353332" y="391886"/>
          <a:ext cx="11569494" cy="610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окумент" r:id="rId3" imgW="10246531" imgH="5739109" progId="Word.Document.12">
                  <p:embed/>
                </p:oleObj>
              </mc:Choice>
              <mc:Fallback>
                <p:oleObj name="Документ" r:id="rId3" imgW="10246531" imgH="57391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332" y="391886"/>
                        <a:ext cx="11569494" cy="610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56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516307"/>
              </p:ext>
            </p:extLst>
          </p:nvPr>
        </p:nvGraphicFramePr>
        <p:xfrm>
          <a:off x="463139" y="1528739"/>
          <a:ext cx="5902036" cy="506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689540"/>
              </p:ext>
            </p:extLst>
          </p:nvPr>
        </p:nvGraphicFramePr>
        <p:xfrm>
          <a:off x="6365174" y="1528739"/>
          <a:ext cx="5826826" cy="415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3138" y="201882"/>
            <a:ext cx="11091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Всего детей, находящихся в учреждении на 01.07.2024 – </a:t>
            </a:r>
            <a:r>
              <a:rPr lang="ru-RU" b="1" dirty="0" smtClean="0">
                <a:solidFill>
                  <a:schemeClr val="accent1"/>
                </a:solidFill>
              </a:rPr>
              <a:t>50 человека</a:t>
            </a:r>
          </a:p>
          <a:p>
            <a:r>
              <a:rPr lang="ru-RU" b="1" dirty="0" smtClean="0"/>
              <a:t>Всего прибыло  детей за период с 01.07.2024 по 31.12.2024 – </a:t>
            </a:r>
            <a:r>
              <a:rPr lang="ru-RU" b="1" dirty="0" smtClean="0">
                <a:solidFill>
                  <a:schemeClr val="accent1"/>
                </a:solidFill>
              </a:rPr>
              <a:t>141 человек</a:t>
            </a:r>
          </a:p>
          <a:p>
            <a:r>
              <a:rPr lang="ru-RU" b="1" dirty="0" smtClean="0"/>
              <a:t>Всего выбыло детей</a:t>
            </a:r>
            <a:r>
              <a:rPr lang="ru-RU" b="1" dirty="0"/>
              <a:t> за период с 01.07.2024 по 31.12.2024 </a:t>
            </a:r>
            <a:r>
              <a:rPr lang="ru-RU" b="1" dirty="0" smtClean="0"/>
              <a:t> - </a:t>
            </a:r>
            <a:r>
              <a:rPr lang="ru-RU" b="1" dirty="0" smtClean="0">
                <a:solidFill>
                  <a:schemeClr val="accent1"/>
                </a:solidFill>
              </a:rPr>
              <a:t>169 человек</a:t>
            </a:r>
          </a:p>
          <a:p>
            <a:r>
              <a:rPr lang="ru-RU" b="1" dirty="0"/>
              <a:t>Всего детей, находящихся в учреждении на 31.12.2024 – </a:t>
            </a:r>
            <a:r>
              <a:rPr lang="ru-RU" b="1" dirty="0">
                <a:solidFill>
                  <a:schemeClr val="accent1"/>
                </a:solidFill>
              </a:rPr>
              <a:t>22 человека </a:t>
            </a:r>
          </a:p>
          <a:p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2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739837"/>
              </p:ext>
            </p:extLst>
          </p:nvPr>
        </p:nvGraphicFramePr>
        <p:xfrm>
          <a:off x="593766" y="424336"/>
          <a:ext cx="4607626" cy="5133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984838"/>
              </p:ext>
            </p:extLst>
          </p:nvPr>
        </p:nvGraphicFramePr>
        <p:xfrm>
          <a:off x="6636327" y="424336"/>
          <a:ext cx="4607626" cy="5133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2519" y="6258296"/>
            <a:ext cx="1109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Всего детей, находящихся в учреждении на 31.12.2024 – 22 человека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2725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6344" y="270260"/>
            <a:ext cx="10205545" cy="738734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Фактическое число обслуженных (без повторов обращаемости) 2023 год</a:t>
            </a:r>
            <a:endParaRPr lang="ru-RU" sz="1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28848"/>
              </p:ext>
            </p:extLst>
          </p:nvPr>
        </p:nvGraphicFramePr>
        <p:xfrm>
          <a:off x="462456" y="578069"/>
          <a:ext cx="11351173" cy="3049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6041">
                  <a:extLst>
                    <a:ext uri="{9D8B030D-6E8A-4147-A177-3AD203B41FA5}">
                      <a16:colId xmlns:a16="http://schemas.microsoft.com/office/drawing/2014/main" val="2430883801"/>
                    </a:ext>
                  </a:extLst>
                </a:gridCol>
                <a:gridCol w="8891751">
                  <a:extLst>
                    <a:ext uri="{9D8B030D-6E8A-4147-A177-3AD203B41FA5}">
                      <a16:colId xmlns:a16="http://schemas.microsoft.com/office/drawing/2014/main" val="2735198647"/>
                    </a:ext>
                  </a:extLst>
                </a:gridCol>
                <a:gridCol w="893381">
                  <a:extLst>
                    <a:ext uri="{9D8B030D-6E8A-4147-A177-3AD203B41FA5}">
                      <a16:colId xmlns:a16="http://schemas.microsoft.com/office/drawing/2014/main" val="266814589"/>
                    </a:ext>
                  </a:extLst>
                </a:gridCol>
              </a:tblGrid>
              <a:tr h="2844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стационарном отделении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0019042"/>
                  </a:ext>
                </a:extLst>
              </a:tr>
              <a:tr h="179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отделении дневного пребывания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225932"/>
                  </a:ext>
                </a:extLst>
              </a:tr>
              <a:tr h="17995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обслуженных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стационарном отделении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4607104"/>
                  </a:ext>
                </a:extLst>
              </a:tr>
              <a:tr h="302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3.1.1 из них, несовершеннолетние, принятые по следующим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основаниям: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9061464"/>
                  </a:ext>
                </a:extLst>
              </a:tr>
              <a:tr h="179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3.1.1.1 заявление несовершеннолетнего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0762023"/>
                  </a:ext>
                </a:extLst>
              </a:tr>
              <a:tr h="179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3.1.1.2 заявление родителей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7915484"/>
                  </a:ext>
                </a:extLst>
              </a:tr>
              <a:tr h="179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3.1.1.3 направление органов СЗН; ходатайства, согласованные с ними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2002670"/>
                  </a:ext>
                </a:extLst>
              </a:tr>
              <a:tr h="2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3.1.1.4 постановление лица, производящего дознание, следователя в случаях задержания, осуждение родителей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0795317"/>
                  </a:ext>
                </a:extLst>
              </a:tr>
              <a:tr h="179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3.1.1.5 акт оперативного дежурного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6912041"/>
                  </a:ext>
                </a:extLst>
              </a:tr>
              <a:tr h="179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 в отделении дневного пребывания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7976306"/>
                  </a:ext>
                </a:extLst>
              </a:tr>
              <a:tr h="179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 в других отделениях (во всех остальных)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1192539"/>
                  </a:ext>
                </a:extLst>
              </a:tr>
              <a:tr h="179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 детей из числа условно осужденных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1024900"/>
                  </a:ext>
                </a:extLst>
              </a:tr>
              <a:tr h="232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 детей из числа освободившихся из воспитательных колоний и учреждений исполнения наказаний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5822673"/>
                  </a:ext>
                </a:extLst>
              </a:tr>
            </a:tbl>
          </a:graphicData>
        </a:graphic>
      </p:graphicFrame>
      <p:sp>
        <p:nvSpPr>
          <p:cNvPr id="5" name="Подзаголовок 2"/>
          <p:cNvSpPr txBox="1">
            <a:spLocks/>
          </p:cNvSpPr>
          <p:nvPr/>
        </p:nvSpPr>
        <p:spPr>
          <a:xfrm>
            <a:off x="1608083" y="3627340"/>
            <a:ext cx="10205545" cy="357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Фактическое число обслуженных (без повторов обращаемости) 2024 год</a:t>
            </a:r>
            <a:endParaRPr lang="ru-RU" sz="1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7606"/>
              </p:ext>
            </p:extLst>
          </p:nvPr>
        </p:nvGraphicFramePr>
        <p:xfrm>
          <a:off x="462456" y="3878310"/>
          <a:ext cx="11351172" cy="2914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5530">
                  <a:extLst>
                    <a:ext uri="{9D8B030D-6E8A-4147-A177-3AD203B41FA5}">
                      <a16:colId xmlns:a16="http://schemas.microsoft.com/office/drawing/2014/main" val="66970911"/>
                    </a:ext>
                  </a:extLst>
                </a:gridCol>
                <a:gridCol w="8891752">
                  <a:extLst>
                    <a:ext uri="{9D8B030D-6E8A-4147-A177-3AD203B41FA5}">
                      <a16:colId xmlns:a16="http://schemas.microsoft.com/office/drawing/2014/main" val="1436735960"/>
                    </a:ext>
                  </a:extLst>
                </a:gridCol>
                <a:gridCol w="903890">
                  <a:extLst>
                    <a:ext uri="{9D8B030D-6E8A-4147-A177-3AD203B41FA5}">
                      <a16:colId xmlns:a16="http://schemas.microsoft.com/office/drawing/2014/main" val="3692186522"/>
                    </a:ext>
                  </a:extLst>
                </a:gridCol>
              </a:tblGrid>
              <a:tr h="1255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Число мест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стационарном отделении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8922223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/>
                        </a:rPr>
                        <a:t>2. </a:t>
                      </a:r>
                      <a:r>
                        <a:rPr lang="ru-RU" sz="1200" b="1" u="none" strike="noStrike" dirty="0">
                          <a:effectLst/>
                        </a:rPr>
                        <a:t>в отделении дневного пребывания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6772280"/>
                  </a:ext>
                </a:extLst>
              </a:tr>
              <a:tr h="16192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Число </a:t>
                      </a:r>
                      <a:r>
                        <a:rPr lang="ru-RU" sz="1200" b="1" u="none" strike="noStrike" dirty="0">
                          <a:effectLst/>
                        </a:rPr>
                        <a:t>обслуженных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/>
                        </a:rPr>
                        <a:t>3. </a:t>
                      </a:r>
                      <a:r>
                        <a:rPr lang="ru-RU" sz="1200" b="1" u="none" strike="noStrike" dirty="0">
                          <a:effectLst/>
                        </a:rPr>
                        <a:t>в стационарном отделении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8894587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3.1.1 из них, несовершеннолетние, принятые по следующим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основаниям: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264822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3.1.1.1 заявление несовершеннолетнего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93837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3.1.1.2 заявление родителей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780933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3.1.1.3 направление органов СЗН; ходатайства, согласованные с ними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3577358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3.1.1.4 постановление лица, производящего дознание, следователя в случаях задержания, осуждение родителей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42691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3.1.1.5 акт оперативного дежурного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746707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3.2 в отделении дневного пребывания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3557919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3.3 в других отделениях (во всех остальных)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444052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3.4 детей из числа условно осужденных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7563771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3.5 детей из числа освободившихся из воспитательных колоний и учреждений исполнения наказаний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5699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38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234966"/>
              </p:ext>
            </p:extLst>
          </p:nvPr>
        </p:nvGraphicFramePr>
        <p:xfrm>
          <a:off x="593766" y="495586"/>
          <a:ext cx="10996551" cy="5798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34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034" y="365126"/>
            <a:ext cx="10515600" cy="466148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детей, обслуженных 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 отделениях, 2023 год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33187"/>
              </p:ext>
            </p:extLst>
          </p:nvPr>
        </p:nvGraphicFramePr>
        <p:xfrm>
          <a:off x="727034" y="831274"/>
          <a:ext cx="11231418" cy="2262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19097">
                  <a:extLst>
                    <a:ext uri="{9D8B030D-6E8A-4147-A177-3AD203B41FA5}">
                      <a16:colId xmlns:a16="http://schemas.microsoft.com/office/drawing/2014/main" val="3269217712"/>
                    </a:ext>
                  </a:extLst>
                </a:gridCol>
                <a:gridCol w="2012321">
                  <a:extLst>
                    <a:ext uri="{9D8B030D-6E8A-4147-A177-3AD203B41FA5}">
                      <a16:colId xmlns:a16="http://schemas.microsoft.com/office/drawing/2014/main" val="583187824"/>
                    </a:ext>
                  </a:extLst>
                </a:gridCol>
              </a:tblGrid>
              <a:tr h="254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из них: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8683420"/>
                  </a:ext>
                </a:extLst>
              </a:tr>
              <a:tr h="254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оставшиеся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попечения родителей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1137356"/>
                  </a:ext>
                </a:extLst>
              </a:tr>
              <a:tr h="254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проживающие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семьях, находящихся в социально опасном положении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6998204"/>
                  </a:ext>
                </a:extLst>
              </a:tr>
              <a:tr h="254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заблудившиеся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подкинутые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515619"/>
                  </a:ext>
                </a:extLst>
              </a:tr>
              <a:tr h="254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самовольно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оставившие семью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9933876"/>
                  </a:ext>
                </a:extLst>
              </a:tr>
              <a:tr h="254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самовольно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ушедшие из образовательных учреждений для детей сирот и др.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0867783"/>
                  </a:ext>
                </a:extLst>
              </a:tr>
              <a:tr h="254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лишившиеся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 жительства и средств в существованию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280433"/>
                  </a:ext>
                </a:extLst>
              </a:tr>
              <a:tr h="254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оказавшиеся в иной трудной жизненной ситуации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5922525"/>
                  </a:ext>
                </a:extLst>
              </a:tr>
              <a:tr h="216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добровольно обратившихся детей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893048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27034" y="3326745"/>
            <a:ext cx="10515600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детей, обслуженных в стационарных отделениях, 2024 год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32779"/>
              </p:ext>
            </p:extLst>
          </p:nvPr>
        </p:nvGraphicFramePr>
        <p:xfrm>
          <a:off x="727034" y="4025967"/>
          <a:ext cx="11231418" cy="2184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19097">
                  <a:extLst>
                    <a:ext uri="{9D8B030D-6E8A-4147-A177-3AD203B41FA5}">
                      <a16:colId xmlns:a16="http://schemas.microsoft.com/office/drawing/2014/main" val="3454851781"/>
                    </a:ext>
                  </a:extLst>
                </a:gridCol>
                <a:gridCol w="2012321">
                  <a:extLst>
                    <a:ext uri="{9D8B030D-6E8A-4147-A177-3AD203B41FA5}">
                      <a16:colId xmlns:a16="http://schemas.microsoft.com/office/drawing/2014/main" val="4207122977"/>
                    </a:ext>
                  </a:extLst>
                </a:gridCol>
              </a:tblGrid>
              <a:tr h="238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из них: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7823772"/>
                  </a:ext>
                </a:extLst>
              </a:tr>
              <a:tr h="238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оставшиеся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попечения родителей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2035762"/>
                  </a:ext>
                </a:extLst>
              </a:tr>
              <a:tr h="238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проживающие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семьях, находящихся в социально опасном положении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2509373"/>
                  </a:ext>
                </a:extLst>
              </a:tr>
              <a:tr h="238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заблудившиеся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подкинутые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9818614"/>
                  </a:ext>
                </a:extLst>
              </a:tr>
              <a:tr h="238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самовольно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оставившие семью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4517830"/>
                  </a:ext>
                </a:extLst>
              </a:tr>
              <a:tr h="238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самовольно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ушедшие из образовательных учреждений для детей сирот и др.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9998372"/>
                  </a:ext>
                </a:extLst>
              </a:tr>
              <a:tr h="238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лишившиеся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 жительства и средств в существованию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0466323"/>
                  </a:ext>
                </a:extLst>
              </a:tr>
              <a:tr h="2380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оказавшиеся в иной трудной жизненной ситуации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8414622"/>
                  </a:ext>
                </a:extLst>
              </a:tr>
              <a:tr h="280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добровольно обратившихся детей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4817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48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658202"/>
              </p:ext>
            </p:extLst>
          </p:nvPr>
        </p:nvGraphicFramePr>
        <p:xfrm>
          <a:off x="593766" y="495587"/>
          <a:ext cx="10818421" cy="545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056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383" y="94543"/>
            <a:ext cx="10352643" cy="46614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детей и сроки пребывания их в стационарных отделениях, 2023 год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4383" y="3429621"/>
            <a:ext cx="11352811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детей и сроки пребывания их в стационарных отделениях, 2024 год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84706"/>
              </p:ext>
            </p:extLst>
          </p:nvPr>
        </p:nvGraphicFramePr>
        <p:xfrm>
          <a:off x="344383" y="560691"/>
          <a:ext cx="11542817" cy="2829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595620539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2153273763"/>
                    </a:ext>
                  </a:extLst>
                </a:gridCol>
                <a:gridCol w="1068779">
                  <a:extLst>
                    <a:ext uri="{9D8B030D-6E8A-4147-A177-3AD203B41FA5}">
                      <a16:colId xmlns:a16="http://schemas.microsoft.com/office/drawing/2014/main" val="427060845"/>
                    </a:ext>
                  </a:extLst>
                </a:gridCol>
                <a:gridCol w="1140031">
                  <a:extLst>
                    <a:ext uri="{9D8B030D-6E8A-4147-A177-3AD203B41FA5}">
                      <a16:colId xmlns:a16="http://schemas.microsoft.com/office/drawing/2014/main" val="2036191626"/>
                    </a:ext>
                  </a:extLst>
                </a:gridCol>
                <a:gridCol w="1033155">
                  <a:extLst>
                    <a:ext uri="{9D8B030D-6E8A-4147-A177-3AD203B41FA5}">
                      <a16:colId xmlns:a16="http://schemas.microsoft.com/office/drawing/2014/main" val="664780750"/>
                    </a:ext>
                  </a:extLst>
                </a:gridCol>
                <a:gridCol w="819397">
                  <a:extLst>
                    <a:ext uri="{9D8B030D-6E8A-4147-A177-3AD203B41FA5}">
                      <a16:colId xmlns:a16="http://schemas.microsoft.com/office/drawing/2014/main" val="1241383113"/>
                    </a:ext>
                  </a:extLst>
                </a:gridCol>
              </a:tblGrid>
              <a:tr h="610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детей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детей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 месяцев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 до 6 месяцев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месяцев до 1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6719866"/>
                  </a:ext>
                </a:extLst>
              </a:tr>
              <a:tr h="20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Всего, из них: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3110178"/>
                  </a:ext>
                </a:extLst>
              </a:tr>
              <a:tr h="20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15.1 дети - сироты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419027"/>
                  </a:ext>
                </a:extLst>
              </a:tr>
              <a:tr h="20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 дети, родители которых лишены родительских прав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718459"/>
                  </a:ext>
                </a:extLst>
              </a:tr>
              <a:tr h="20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 дети, родители которых безвестно отсутствуют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5265217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15.4 дети, родители которых длительно болеют и не имеют возможности выполнять родительские обязанности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9753656"/>
                  </a:ext>
                </a:extLst>
              </a:tr>
              <a:tr h="20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 дети, родители которых отбывают наказание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2698340"/>
                  </a:ext>
                </a:extLst>
              </a:tr>
              <a:tr h="20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15.6 дети из семей беженцев и вынужденных переселенцев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7237779"/>
                  </a:ext>
                </a:extLst>
              </a:tr>
              <a:tr h="20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15.7 дети из семей безработных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181852"/>
                  </a:ext>
                </a:extLst>
              </a:tr>
              <a:tr h="20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15.8 другие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429650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85838"/>
              </p:ext>
            </p:extLst>
          </p:nvPr>
        </p:nvGraphicFramePr>
        <p:xfrm>
          <a:off x="344383" y="3798570"/>
          <a:ext cx="11542817" cy="2854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2677">
                  <a:extLst>
                    <a:ext uri="{9D8B030D-6E8A-4147-A177-3AD203B41FA5}">
                      <a16:colId xmlns:a16="http://schemas.microsoft.com/office/drawing/2014/main" val="3284094824"/>
                    </a:ext>
                  </a:extLst>
                </a:gridCol>
                <a:gridCol w="1104405">
                  <a:extLst>
                    <a:ext uri="{9D8B030D-6E8A-4147-A177-3AD203B41FA5}">
                      <a16:colId xmlns:a16="http://schemas.microsoft.com/office/drawing/2014/main" val="63884297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355049555"/>
                    </a:ext>
                  </a:extLst>
                </a:gridCol>
                <a:gridCol w="1116281">
                  <a:extLst>
                    <a:ext uri="{9D8B030D-6E8A-4147-A177-3AD203B41FA5}">
                      <a16:colId xmlns:a16="http://schemas.microsoft.com/office/drawing/2014/main" val="672771315"/>
                    </a:ext>
                  </a:extLst>
                </a:gridCol>
                <a:gridCol w="1056904">
                  <a:extLst>
                    <a:ext uri="{9D8B030D-6E8A-4147-A177-3AD203B41FA5}">
                      <a16:colId xmlns:a16="http://schemas.microsoft.com/office/drawing/2014/main" val="182916518"/>
                    </a:ext>
                  </a:extLst>
                </a:gridCol>
                <a:gridCol w="771896">
                  <a:extLst>
                    <a:ext uri="{9D8B030D-6E8A-4147-A177-3AD203B41FA5}">
                      <a16:colId xmlns:a16="http://schemas.microsoft.com/office/drawing/2014/main" val="3410298317"/>
                    </a:ext>
                  </a:extLst>
                </a:gridCol>
              </a:tblGrid>
              <a:tr h="412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детей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детей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 месяцев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 до 6 месяцев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 месяцев до 1 года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6206059"/>
                  </a:ext>
                </a:extLst>
              </a:tr>
              <a:tr h="21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Всего, из них: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7541482"/>
                  </a:ext>
                </a:extLst>
              </a:tr>
              <a:tr h="21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15.1 дети - сироты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3372092"/>
                  </a:ext>
                </a:extLst>
              </a:tr>
              <a:tr h="272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 дети, родители которых лишены родительских прав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6998320"/>
                  </a:ext>
                </a:extLst>
              </a:tr>
              <a:tr h="272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 дети, родители которых безвестно отсутствуют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0047441"/>
                  </a:ext>
                </a:extLst>
              </a:tr>
              <a:tr h="4120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15.4 дети, родители которых длительно болеют и не имеют возможности выполнять родительские обязанности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3644914"/>
                  </a:ext>
                </a:extLst>
              </a:tr>
              <a:tr h="272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 дети, родители которых отбывают наказание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6375984"/>
                  </a:ext>
                </a:extLst>
              </a:tr>
              <a:tr h="272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15.6 дети из семей беженцев и вынужденных переселенцев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8434835"/>
                  </a:ext>
                </a:extLst>
              </a:tr>
              <a:tr h="21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15.7 дети из семей безработных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5869753"/>
                  </a:ext>
                </a:extLst>
              </a:tr>
              <a:tr h="21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15.8 другие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031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832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996</Words>
  <Application>Microsoft Office PowerPoint</Application>
  <PresentationFormat>Широкоэкранный</PresentationFormat>
  <Paragraphs>292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Документ</vt:lpstr>
      <vt:lpstr>Специальный проект «Вызов» КГКУ СО Центр семьи «Канский»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Категории детей, обслуженных в стационарных отделениях, 2023 год </vt:lpstr>
      <vt:lpstr>Презентация PowerPoint</vt:lpstr>
      <vt:lpstr>Категория детей и сроки пребывания их в стационарных отделениях, 2023 год 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27</cp:revision>
  <cp:lastPrinted>2025-02-07T06:56:11Z</cp:lastPrinted>
  <dcterms:created xsi:type="dcterms:W3CDTF">2025-02-07T03:20:10Z</dcterms:created>
  <dcterms:modified xsi:type="dcterms:W3CDTF">2025-02-20T02:52:28Z</dcterms:modified>
</cp:coreProperties>
</file>